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6" r:id="rId5"/>
    <p:sldId id="258" r:id="rId6"/>
    <p:sldId id="270" r:id="rId7"/>
    <p:sldId id="261" r:id="rId8"/>
    <p:sldId id="268" r:id="rId9"/>
    <p:sldId id="265" r:id="rId10"/>
    <p:sldId id="264" r:id="rId11"/>
    <p:sldId id="263" r:id="rId12"/>
    <p:sldId id="267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0" y="-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2B4D42B-FB2C-4EE5-B402-5F57574A1E2E}" type="datetimeFigureOut">
              <a:rPr lang="en-US" smtClean="0"/>
              <a:pPr/>
              <a:t>9/27/2014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E97E377-94E8-4E08-8281-4E9FF46A915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7E377-94E8-4E08-8281-4E9FF46A915B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3E54-68E3-4FED-BE57-A1F30CBC8589}" type="datetime1">
              <a:rPr lang="en-US" smtClean="0"/>
              <a:pPr/>
              <a:t>9/27/2014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E712-3003-476F-B455-346076CC2D4F}" type="datetime1">
              <a:rPr lang="en-US" smtClean="0"/>
              <a:pPr/>
              <a:t>9/27/2014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A106-E460-4B78-BBA7-46F1402826DB}" type="datetime1">
              <a:rPr lang="en-US" smtClean="0"/>
              <a:pPr/>
              <a:t>9/27/2014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9C6B-13B4-4F92-8EA6-AA2EB9AF70DD}" type="datetime1">
              <a:rPr lang="en-US" smtClean="0"/>
              <a:pPr/>
              <a:t>9/27/2014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D05D-D020-4262-9BF2-01DD93F77CBE}" type="datetime1">
              <a:rPr lang="en-US" smtClean="0"/>
              <a:pPr/>
              <a:t>9/27/2014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9435-5BDB-4979-9BF8-9984C1E64826}" type="datetime1">
              <a:rPr lang="en-US" smtClean="0"/>
              <a:pPr/>
              <a:t>9/27/2014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C681-EFB8-40CE-A03A-DB34043910E8}" type="datetime1">
              <a:rPr lang="en-US" smtClean="0"/>
              <a:pPr/>
              <a:t>9/27/2014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AD2A-46E8-4879-A6DD-0097634BD1F3}" type="datetime1">
              <a:rPr lang="en-US" smtClean="0"/>
              <a:pPr/>
              <a:t>9/27/2014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9895-D259-4861-8C08-63013D2D012D}" type="datetime1">
              <a:rPr lang="en-US" smtClean="0"/>
              <a:pPr/>
              <a:t>9/27/2014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14C4-3C12-440F-BE62-F421420C1DCB}" type="datetime1">
              <a:rPr lang="en-US" smtClean="0"/>
              <a:pPr/>
              <a:t>9/27/2014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988A-D498-478A-8F58-D203AA1C30DD}" type="datetime1">
              <a:rPr lang="en-US" smtClean="0"/>
              <a:pPr/>
              <a:t>9/27/2014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A0F054-636F-43EA-988E-0D5B8DCEFBB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17A9F2-50D0-4515-AA83-C3367B8178CA}" type="datetime1">
              <a:rPr lang="en-US" smtClean="0"/>
              <a:pPr/>
              <a:t>9/27/2014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A0F054-636F-43EA-988E-0D5B8DCEFBBB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Green India Project</a:t>
            </a:r>
            <a:br>
              <a:rPr lang="en-IN" dirty="0" smtClean="0"/>
            </a:br>
            <a:r>
              <a:rPr lang="en-IN" sz="3200" dirty="0" smtClean="0"/>
              <a:t>Three crises, one solution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Jyotirmay</a:t>
            </a:r>
            <a:r>
              <a:rPr lang="en-IN" dirty="0" smtClean="0"/>
              <a:t> </a:t>
            </a:r>
            <a:r>
              <a:rPr lang="en-IN" dirty="0" err="1" smtClean="0"/>
              <a:t>Goswami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Three crises addressed at one go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Input-intensive agriculture is struggling to maintain productivity; food security is threatened</a:t>
            </a:r>
          </a:p>
          <a:p>
            <a:r>
              <a:rPr lang="en-IN" dirty="0" smtClean="0"/>
              <a:t>There is degradation of soil and water and destruction of biodiversity; environmental crisis is compounded</a:t>
            </a:r>
          </a:p>
          <a:p>
            <a:r>
              <a:rPr lang="en-IN" dirty="0" smtClean="0"/>
              <a:t>Rising costs of input throw farmers and agriculture based artisans out of work, turning them into daily wagers with uncertain employment</a:t>
            </a:r>
          </a:p>
          <a:p>
            <a:r>
              <a:rPr lang="en-IN" dirty="0" smtClean="0"/>
              <a:t>The proposed initiative has the potential of</a:t>
            </a:r>
          </a:p>
          <a:p>
            <a:pPr lvl="1"/>
            <a:r>
              <a:rPr lang="en-IN" dirty="0" smtClean="0"/>
              <a:t>Boosting agriculture that faces decay</a:t>
            </a:r>
          </a:p>
          <a:p>
            <a:pPr lvl="1"/>
            <a:r>
              <a:rPr lang="en-IN" dirty="0" smtClean="0"/>
              <a:t>Generating employment locally and creating sources of subsidiary income</a:t>
            </a:r>
          </a:p>
          <a:p>
            <a:pPr lvl="1"/>
            <a:r>
              <a:rPr lang="en-IN" dirty="0" smtClean="0"/>
              <a:t>Promoting greener and cleaner environment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z="1600" smtClean="0"/>
              <a:pPr/>
              <a:t>10</a:t>
            </a:fld>
            <a:endParaRPr lang="en-IN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More plus points of the proposal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0276"/>
            <a:ext cx="8229600" cy="438912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Stress on the value of cooperation: aligning of stakes (instead of pitting man against man or man against the environment)</a:t>
            </a:r>
          </a:p>
          <a:p>
            <a:r>
              <a:rPr lang="en-IN" dirty="0" smtClean="0"/>
              <a:t>Opportunity for development of human relations and humane qualities/values</a:t>
            </a:r>
          </a:p>
          <a:p>
            <a:r>
              <a:rPr lang="en-IN" dirty="0" smtClean="0"/>
              <a:t>A flexible format conducive to release of creative energy of individuals</a:t>
            </a:r>
          </a:p>
          <a:p>
            <a:r>
              <a:rPr lang="en-IN" dirty="0" smtClean="0"/>
              <a:t>Neutralising conditions for migration out of villages</a:t>
            </a:r>
          </a:p>
          <a:p>
            <a:r>
              <a:rPr lang="en-IN" dirty="0" smtClean="0"/>
              <a:t>Nutritional supplement for everyone through fruits/milk/fish</a:t>
            </a:r>
          </a:p>
          <a:p>
            <a:r>
              <a:rPr lang="en-IN" dirty="0" smtClean="0"/>
              <a:t>Emphasis on local consumption and local trade/barter to reduce transportation costs and carbon footprint</a:t>
            </a:r>
          </a:p>
          <a:p>
            <a:r>
              <a:rPr lang="en-IN" dirty="0" smtClean="0"/>
              <a:t>Scope for commerce based on excesses generated, rather than on human desperation/distress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z="1600" smtClean="0"/>
              <a:pPr/>
              <a:t>11</a:t>
            </a:fld>
            <a:endParaRPr lang="en-IN"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Tailpiece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We have experienced the blessings and curses of the Green Revolution</a:t>
            </a:r>
          </a:p>
          <a:p>
            <a:r>
              <a:rPr lang="en-IN" dirty="0" smtClean="0"/>
              <a:t>We have heard about the promises and risks of the Second Green Revolution</a:t>
            </a:r>
          </a:p>
          <a:p>
            <a:r>
              <a:rPr lang="en-IN" dirty="0" smtClean="0"/>
              <a:t>Let us usher in an </a:t>
            </a:r>
            <a:r>
              <a:rPr lang="en-IN" dirty="0" smtClean="0">
                <a:solidFill>
                  <a:srgbClr val="008000"/>
                </a:solidFill>
              </a:rPr>
              <a:t>Evergreen Revolution </a:t>
            </a:r>
            <a:r>
              <a:rPr lang="en-IN" dirty="0" smtClean="0"/>
              <a:t>through social </a:t>
            </a:r>
            <a:r>
              <a:rPr lang="en-IN" dirty="0" smtClean="0"/>
              <a:t>engineering</a:t>
            </a:r>
          </a:p>
          <a:p>
            <a:r>
              <a:rPr lang="en-IN" dirty="0" smtClean="0"/>
              <a:t>Choice of the intermediary body by consensus is compatible with a system of </a:t>
            </a:r>
            <a:r>
              <a:rPr lang="en-IN" dirty="0" err="1" smtClean="0"/>
              <a:t>partyless</a:t>
            </a:r>
            <a:r>
              <a:rPr lang="en-IN" dirty="0" smtClean="0"/>
              <a:t> democracy at the lowest level, which is currently being considered</a:t>
            </a:r>
          </a:p>
          <a:p>
            <a:r>
              <a:rPr lang="en-IN" dirty="0" smtClean="0"/>
              <a:t>The proposed work can give this democracy a noble cause for everyone to rally around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z="1600" smtClean="0"/>
              <a:pPr/>
              <a:t>12</a:t>
            </a:fld>
            <a:endParaRPr lang="en-IN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main idea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Make family farming sustainable by harnessing </a:t>
            </a:r>
            <a:r>
              <a:rPr lang="en-IN" dirty="0" smtClean="0">
                <a:solidFill>
                  <a:srgbClr val="C00000"/>
                </a:solidFill>
              </a:rPr>
              <a:t>human and natural capital</a:t>
            </a:r>
          </a:p>
          <a:p>
            <a:pPr lvl="1"/>
            <a:r>
              <a:rPr lang="en-IN" dirty="0" smtClean="0">
                <a:solidFill>
                  <a:srgbClr val="C00000"/>
                </a:solidFill>
              </a:rPr>
              <a:t>Human capital </a:t>
            </a:r>
            <a:r>
              <a:rPr lang="en-IN" dirty="0" smtClean="0"/>
              <a:t>mobilised through an intermediary body chosen through consensus, which would organise vital services to cover shortcomings of individual efforts</a:t>
            </a:r>
          </a:p>
          <a:p>
            <a:pPr lvl="1"/>
            <a:r>
              <a:rPr lang="en-IN" dirty="0" smtClean="0">
                <a:solidFill>
                  <a:srgbClr val="C00000"/>
                </a:solidFill>
              </a:rPr>
              <a:t>Natural capital </a:t>
            </a:r>
            <a:r>
              <a:rPr lang="en-IN" dirty="0" smtClean="0"/>
              <a:t>in the form of individually owned and collectively looked after wealth such as fruit trees, cattle and fish</a:t>
            </a:r>
          </a:p>
          <a:p>
            <a:r>
              <a:rPr lang="en-IN" dirty="0" smtClean="0"/>
              <a:t>Make village life viable without injecting subsidy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7958"/>
            <a:ext cx="762000" cy="365125"/>
          </a:xfrm>
        </p:spPr>
        <p:txBody>
          <a:bodyPr/>
          <a:lstStyle/>
          <a:p>
            <a:fld id="{31A0F054-636F-43EA-988E-0D5B8DCEFBBB}" type="slidenum">
              <a:rPr lang="en-IN" sz="1600" smtClean="0"/>
              <a:pPr/>
              <a:t>2</a:t>
            </a:fld>
            <a:endParaRPr lang="en-IN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31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Augmenting natural capital: </a:t>
            </a:r>
            <a:br>
              <a:rPr lang="en-IN" dirty="0" smtClean="0"/>
            </a:br>
            <a:r>
              <a:rPr lang="en-IN" dirty="0" smtClean="0"/>
              <a:t>Longer-term share-cropping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4590"/>
            <a:ext cx="8229600" cy="4389120"/>
          </a:xfrm>
        </p:spPr>
        <p:txBody>
          <a:bodyPr>
            <a:normAutofit/>
          </a:bodyPr>
          <a:lstStyle/>
          <a:p>
            <a:r>
              <a:rPr lang="en-IN" dirty="0" smtClean="0"/>
              <a:t>Share-cropping is currently prevalent for short-term only (three to six months)</a:t>
            </a:r>
          </a:p>
          <a:p>
            <a:r>
              <a:rPr lang="en-IN" dirty="0" smtClean="0"/>
              <a:t>The concept can be extended to medium to long term cultivation (e.g., fruit trees, timber)</a:t>
            </a:r>
          </a:p>
          <a:p>
            <a:r>
              <a:rPr lang="en-IN" dirty="0" smtClean="0"/>
              <a:t>The ownership of land need not change</a:t>
            </a:r>
          </a:p>
          <a:p>
            <a:r>
              <a:rPr lang="en-IN" dirty="0" smtClean="0"/>
              <a:t>The grower invests labour; may own the trees</a:t>
            </a:r>
          </a:p>
          <a:p>
            <a:r>
              <a:rPr lang="en-IN" dirty="0" smtClean="0"/>
              <a:t>The intermediary body facilitates the arrangement, provides vigilance and security</a:t>
            </a:r>
          </a:p>
          <a:p>
            <a:r>
              <a:rPr lang="en-IN" dirty="0" smtClean="0"/>
              <a:t>The three parties share the proceeds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z="1600" smtClean="0"/>
              <a:pPr/>
              <a:t>3</a:t>
            </a:fld>
            <a:endParaRPr lang="en-IN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31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Augmenting natural capital : Collective cattle raising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468904"/>
            <a:ext cx="8786874" cy="4103368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Individuals may own only a few heads of cattle</a:t>
            </a:r>
          </a:p>
          <a:p>
            <a:r>
              <a:rPr lang="en-IN" dirty="0" smtClean="0"/>
              <a:t>There can be a collective cow-shed run by the intermediary body</a:t>
            </a:r>
          </a:p>
          <a:p>
            <a:r>
              <a:rPr lang="en-IN" dirty="0" smtClean="0"/>
              <a:t>Owners may contribute time in the upkeep (time too short for upkeep of a personal cow but significant as contribution to a running system)</a:t>
            </a:r>
          </a:p>
          <a:p>
            <a:r>
              <a:rPr lang="en-IN" dirty="0" smtClean="0"/>
              <a:t>Some people can grow fodder and have a share in the proceeds</a:t>
            </a:r>
          </a:p>
          <a:p>
            <a:r>
              <a:rPr lang="en-IN" dirty="0" smtClean="0"/>
              <a:t>Pooling of produced milk would be an advantage for marketing</a:t>
            </a:r>
          </a:p>
          <a:p>
            <a:r>
              <a:rPr lang="en-IN" dirty="0" smtClean="0"/>
              <a:t>Some people may participate in producing milk based products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z="1600" smtClean="0"/>
              <a:pPr/>
              <a:t>4</a:t>
            </a:fld>
            <a:endParaRPr lang="en-IN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Autofit/>
          </a:bodyPr>
          <a:lstStyle/>
          <a:p>
            <a:r>
              <a:rPr lang="en-IN" sz="4000" dirty="0" smtClean="0"/>
              <a:t>Possible services by intermediary body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401080" cy="4389120"/>
          </a:xfrm>
        </p:spPr>
        <p:txBody>
          <a:bodyPr>
            <a:normAutofit/>
          </a:bodyPr>
          <a:lstStyle/>
          <a:p>
            <a:r>
              <a:rPr lang="en-IN" dirty="0" smtClean="0"/>
              <a:t>Round-the clock vigilance of agricultural fields / fisheries against crop damage &amp; pilferage</a:t>
            </a:r>
          </a:p>
          <a:p>
            <a:r>
              <a:rPr lang="en-IN" dirty="0" smtClean="0"/>
              <a:t>Organizing community cattle-sheds and collective feeding of individually owned cattle</a:t>
            </a:r>
          </a:p>
          <a:p>
            <a:r>
              <a:rPr lang="en-IN" dirty="0" smtClean="0"/>
              <a:t>Identifying unused and underused land (owned individually, collectively or the government) with potential of growing fruit trees / timber / animal fodder</a:t>
            </a:r>
          </a:p>
          <a:p>
            <a:r>
              <a:rPr lang="en-IN" dirty="0" smtClean="0"/>
              <a:t>Facilitating medium &amp; long term cultivation of fruit trees / timber, providing security for it</a:t>
            </a:r>
          </a:p>
          <a:p>
            <a:r>
              <a:rPr lang="en-IN" dirty="0" smtClean="0"/>
              <a:t>Managing usage of water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z="1600" smtClean="0"/>
              <a:pPr/>
              <a:t>5</a:t>
            </a:fld>
            <a:endParaRPr lang="en-IN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31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Composition and resource base of the intermediary body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7466"/>
            <a:ext cx="8229600" cy="4389120"/>
          </a:xfrm>
        </p:spPr>
        <p:txBody>
          <a:bodyPr>
            <a:normAutofit/>
          </a:bodyPr>
          <a:lstStyle/>
          <a:p>
            <a:r>
              <a:rPr lang="en-IN" dirty="0" smtClean="0"/>
              <a:t>Composition</a:t>
            </a:r>
          </a:p>
          <a:p>
            <a:pPr lvl="1"/>
            <a:r>
              <a:rPr lang="en-IN" sz="2200" dirty="0" smtClean="0"/>
              <a:t>A body of 20-30 people chosen through consensus for a specified term, by a community of 500-1500 villagers</a:t>
            </a:r>
          </a:p>
          <a:p>
            <a:pPr lvl="1"/>
            <a:r>
              <a:rPr lang="en-IN" sz="2200" dirty="0" smtClean="0"/>
              <a:t>It could be the lowest level of the </a:t>
            </a:r>
            <a:r>
              <a:rPr lang="en-IN" sz="2200" i="1" dirty="0" err="1" smtClean="0"/>
              <a:t>panchayat</a:t>
            </a:r>
            <a:r>
              <a:rPr lang="en-IN" sz="2200" dirty="0" smtClean="0"/>
              <a:t> system</a:t>
            </a:r>
          </a:p>
          <a:p>
            <a:r>
              <a:rPr lang="en-IN" dirty="0" smtClean="0"/>
              <a:t>Resource base</a:t>
            </a:r>
          </a:p>
          <a:p>
            <a:pPr lvl="1"/>
            <a:r>
              <a:rPr lang="en-IN" sz="2000" dirty="0" smtClean="0"/>
              <a:t>Share of proceeds from medium/long-term share-cropping</a:t>
            </a:r>
          </a:p>
          <a:p>
            <a:pPr lvl="1"/>
            <a:r>
              <a:rPr lang="en-IN" sz="2000" dirty="0" smtClean="0"/>
              <a:t>Subscription fee provided by everyone</a:t>
            </a:r>
          </a:p>
          <a:p>
            <a:pPr lvl="1"/>
            <a:r>
              <a:rPr lang="en-IN" sz="2000" dirty="0" smtClean="0"/>
              <a:t>Contributory labour from those who cannot afford subscription</a:t>
            </a:r>
          </a:p>
          <a:p>
            <a:pPr lvl="1"/>
            <a:r>
              <a:rPr lang="en-IN" sz="2000" dirty="0" smtClean="0"/>
              <a:t>Any portion of government revenue/earnings from the area channelled back by the government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z="1600" smtClean="0"/>
              <a:pPr/>
              <a:t>6</a:t>
            </a:fld>
            <a:endParaRPr lang="en-IN"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Mandate of the intermediary body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 smtClean="0"/>
              <a:t>Providing collective services to everyone in a fully inclusive manner</a:t>
            </a:r>
          </a:p>
          <a:p>
            <a:r>
              <a:rPr lang="en-IN" sz="2400" dirty="0" smtClean="0"/>
              <a:t>Ensuring that everyone owns a minimum quantum of natural wealth (e.g., one-third produce of at least 10 trees, possibly planted in land owned by another)</a:t>
            </a:r>
          </a:p>
          <a:p>
            <a:r>
              <a:rPr lang="en-IN" sz="2400" b="1" dirty="0" smtClean="0"/>
              <a:t>Ensuring that harmony and aesthetic sense prevails in all actions undertaken by the group and that there is no place for casual or mechanical activities</a:t>
            </a:r>
          </a:p>
          <a:p>
            <a:r>
              <a:rPr lang="en-IN" sz="2400" dirty="0" smtClean="0"/>
              <a:t>Using its share of resources to organise vigilance and other services</a:t>
            </a:r>
          </a:p>
          <a:p>
            <a:r>
              <a:rPr lang="en-IN" sz="2400" dirty="0" smtClean="0"/>
              <a:t>Engaging people locally to provide collective services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z="1600" smtClean="0"/>
              <a:pPr/>
              <a:t>7</a:t>
            </a:fld>
            <a:endParaRPr lang="en-IN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How common pitfalls are avoided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35480"/>
            <a:ext cx="8786874" cy="438912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Family farming on smaller land-holdings are becoming uneconomic; too many expensive components</a:t>
            </a:r>
          </a:p>
          <a:p>
            <a:pPr lvl="1"/>
            <a:r>
              <a:rPr lang="en-IN" dirty="0" smtClean="0"/>
              <a:t>Collective vigilance reduces cost</a:t>
            </a:r>
          </a:p>
          <a:p>
            <a:r>
              <a:rPr lang="en-IN" dirty="0" smtClean="0"/>
              <a:t>Government interventions have short-lived effect or worse; subsidies undermine self-esteem; external fund flow causes imbalance</a:t>
            </a:r>
          </a:p>
          <a:p>
            <a:pPr lvl="1"/>
            <a:r>
              <a:rPr lang="en-IN" dirty="0" smtClean="0"/>
              <a:t>Creation of natural wealth within the community, by the community offers a more sustainable option</a:t>
            </a:r>
          </a:p>
          <a:p>
            <a:r>
              <a:rPr lang="en-IN" dirty="0" smtClean="0"/>
              <a:t>Landowner often does not cultivate; agricultural labourers do not have the same bond with the work that owners have</a:t>
            </a:r>
          </a:p>
          <a:p>
            <a:pPr lvl="1"/>
            <a:r>
              <a:rPr lang="en-IN" dirty="0" smtClean="0"/>
              <a:t>If cultivators get a share of the produce, the bond may develop</a:t>
            </a:r>
          </a:p>
          <a:p>
            <a:pPr lvl="1"/>
            <a:r>
              <a:rPr lang="en-IN" dirty="0" smtClean="0"/>
              <a:t>Landowner earns more, no question of dispossession of land</a:t>
            </a:r>
          </a:p>
          <a:p>
            <a:pPr lvl="1"/>
            <a:r>
              <a:rPr lang="en-IN" dirty="0" smtClean="0"/>
              <a:t>Owner of land/tree stands to gain even after a three-way split of earnings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z="1600" smtClean="0"/>
              <a:pPr/>
              <a:t>8</a:t>
            </a:fld>
            <a:endParaRPr lang="en-IN"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31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Other possible functionalities of intermediary body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4590"/>
            <a:ext cx="8229600" cy="4389120"/>
          </a:xfrm>
        </p:spPr>
        <p:txBody>
          <a:bodyPr>
            <a:normAutofit/>
          </a:bodyPr>
          <a:lstStyle/>
          <a:p>
            <a:r>
              <a:rPr lang="en-IN" dirty="0" smtClean="0"/>
              <a:t>Providing ‘economy of scale’ for </a:t>
            </a:r>
          </a:p>
          <a:p>
            <a:pPr lvl="1"/>
            <a:r>
              <a:rPr lang="en-IN" dirty="0" smtClean="0"/>
              <a:t>Producing bio-fertilizers and bio-pesticides</a:t>
            </a:r>
          </a:p>
          <a:p>
            <a:pPr lvl="1"/>
            <a:r>
              <a:rPr lang="en-IN" dirty="0" smtClean="0"/>
              <a:t>Preservation/processing of agricultural products</a:t>
            </a:r>
          </a:p>
          <a:p>
            <a:pPr lvl="1"/>
            <a:r>
              <a:rPr lang="en-IN" dirty="0" smtClean="0"/>
              <a:t>Marketing</a:t>
            </a:r>
          </a:p>
          <a:p>
            <a:r>
              <a:rPr lang="en-IN" dirty="0" smtClean="0"/>
              <a:t>Facilitating micro-credit/group insurance at local level</a:t>
            </a:r>
          </a:p>
          <a:p>
            <a:r>
              <a:rPr lang="en-IN" dirty="0" smtClean="0"/>
              <a:t>Spreading awareness about government schemes</a:t>
            </a:r>
          </a:p>
          <a:p>
            <a:r>
              <a:rPr lang="en-IN" dirty="0" smtClean="0"/>
              <a:t>Augmenting and preserving biodiversity through greening and non-aggression on existing forests (thereby making ‘social forestry’ redundant)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F054-636F-43EA-988E-0D5B8DCEFBBB}" type="slidenum">
              <a:rPr lang="en-IN" sz="1600" smtClean="0"/>
              <a:pPr/>
              <a:t>9</a:t>
            </a:fld>
            <a:endParaRPr lang="en-IN" sz="16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</TotalTime>
  <Words>875</Words>
  <Application>Microsoft Office PowerPoint</Application>
  <PresentationFormat>On-screen Show (4:3)</PresentationFormat>
  <Paragraphs>93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Green India Project Three crises, one solution</vt:lpstr>
      <vt:lpstr>The main idea</vt:lpstr>
      <vt:lpstr>Augmenting natural capital:  Longer-term share-cropping</vt:lpstr>
      <vt:lpstr>Augmenting natural capital : Collective cattle raising</vt:lpstr>
      <vt:lpstr>Possible services by intermediary body</vt:lpstr>
      <vt:lpstr>Composition and resource base of the intermediary body</vt:lpstr>
      <vt:lpstr>Mandate of the intermediary body</vt:lpstr>
      <vt:lpstr>How common pitfalls are avoided</vt:lpstr>
      <vt:lpstr>Other possible functionalities of intermediary body</vt:lpstr>
      <vt:lpstr>Three crises addressed at one go</vt:lpstr>
      <vt:lpstr>More plus points of the proposal</vt:lpstr>
      <vt:lpstr>Tailpiece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Sengupta</dc:creator>
  <cp:lastModifiedBy>Sengupta</cp:lastModifiedBy>
  <cp:revision>65</cp:revision>
  <dcterms:created xsi:type="dcterms:W3CDTF">2014-09-13T14:21:23Z</dcterms:created>
  <dcterms:modified xsi:type="dcterms:W3CDTF">2014-09-27T02:40:54Z</dcterms:modified>
</cp:coreProperties>
</file>